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8078463876226"/>
          <c:y val="7.6870606850103745E-2"/>
          <c:w val="0.66136830027922322"/>
          <c:h val="0.5764394696885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2018 (факт)</c:v>
                </c:pt>
                <c:pt idx="1">
                  <c:v>2019 (план)</c:v>
                </c:pt>
                <c:pt idx="2">
                  <c:v>2020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497096</c:v>
                </c:pt>
                <c:pt idx="1">
                  <c:v>456935</c:v>
                </c:pt>
                <c:pt idx="2">
                  <c:v>412047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2018 (факт)</c:v>
                </c:pt>
                <c:pt idx="1">
                  <c:v>2019 (план)</c:v>
                </c:pt>
                <c:pt idx="2">
                  <c:v>2020 (план)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493397</c:v>
                </c:pt>
                <c:pt idx="1">
                  <c:v>456935</c:v>
                </c:pt>
                <c:pt idx="2">
                  <c:v>412047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2018 (факт)</c:v>
                </c:pt>
                <c:pt idx="1">
                  <c:v>2019 (план)</c:v>
                </c:pt>
                <c:pt idx="2">
                  <c:v>2020 (план)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3699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53056"/>
        <c:axId val="107651072"/>
      </c:barChart>
      <c:catAx>
        <c:axId val="1054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651072"/>
        <c:crosses val="autoZero"/>
        <c:auto val="1"/>
        <c:lblAlgn val="ctr"/>
        <c:lblOffset val="100"/>
        <c:noMultiLvlLbl val="0"/>
      </c:catAx>
      <c:valAx>
        <c:axId val="10765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53056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267581379846687"/>
          <c:w val="0.14287759235542816"/>
          <c:h val="0.1872417729307478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0837937305954"/>
          <c:y val="3.4375090579727534E-2"/>
          <c:w val="0.75801274290334009"/>
          <c:h val="0.467851242731620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 Факт 2018</c:v>
                </c:pt>
                <c:pt idx="2">
                  <c:v>План 2019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28408</c:v>
                </c:pt>
                <c:pt idx="1">
                  <c:v>34031</c:v>
                </c:pt>
                <c:pt idx="2">
                  <c:v>33422</c:v>
                </c:pt>
                <c:pt idx="3">
                  <c:v>36374</c:v>
                </c:pt>
                <c:pt idx="4">
                  <c:v>39966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 Факт 2018</c:v>
                </c:pt>
                <c:pt idx="2">
                  <c:v>План 2019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3584</c:v>
                </c:pt>
                <c:pt idx="1">
                  <c:v>3368</c:v>
                </c:pt>
                <c:pt idx="2">
                  <c:v>1578</c:v>
                </c:pt>
                <c:pt idx="3">
                  <c:v>1520</c:v>
                </c:pt>
                <c:pt idx="4">
                  <c:v>1255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 Факт 2018</c:v>
                </c:pt>
                <c:pt idx="2">
                  <c:v>План 2019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412027</c:v>
                </c:pt>
                <c:pt idx="1">
                  <c:v>459697</c:v>
                </c:pt>
                <c:pt idx="2">
                  <c:v>421935</c:v>
                </c:pt>
                <c:pt idx="3">
                  <c:v>374153</c:v>
                </c:pt>
                <c:pt idx="4">
                  <c:v>296226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259904"/>
        <c:axId val="107655104"/>
      </c:barChart>
      <c:catAx>
        <c:axId val="107259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655104"/>
        <c:crosses val="autoZero"/>
        <c:auto val="1"/>
        <c:lblAlgn val="ctr"/>
        <c:lblOffset val="100"/>
        <c:noMultiLvlLbl val="0"/>
      </c:catAx>
      <c:valAx>
        <c:axId val="107655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25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4751370525265484"/>
          <c:w val="0.2737110479354592"/>
          <c:h val="0.21825188948111901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Акцизы 5105 тыс. руб - 13,7%</c:v>
                </c:pt>
                <c:pt idx="1">
                  <c:v>Налог на доходы физических лиц 25967тыс. руб - 69,4%</c:v>
                </c:pt>
                <c:pt idx="2">
                  <c:v>Налоги на совокупный доход 2073 тыс. руб - 5,5%</c:v>
                </c:pt>
                <c:pt idx="3">
                  <c:v>Государственная пошлина 886 тыс. руб - 2,4%</c:v>
                </c:pt>
                <c:pt idx="4">
                  <c:v>Неналоговые доходы 3368 тыс. руб - 9%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0.13700000000000001</c:v>
                </c:pt>
                <c:pt idx="1">
                  <c:v>0.69399999999999995</c:v>
                </c:pt>
                <c:pt idx="2">
                  <c:v>5.5E-2</c:v>
                </c:pt>
                <c:pt idx="3">
                  <c:v>2.4E-2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468032948806845"/>
          <c:w val="0.36698519166585658"/>
          <c:h val="0.558715086687499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"Создание условий для эффективного управления муниципальными финансами БМР"</c:v>
                </c:pt>
                <c:pt idx="4">
                  <c:v>МП  "Развитие дорожного хозяйства и транспорта в БМР"</c:v>
                </c:pt>
                <c:pt idx="5">
                  <c:v>МП "Обеспечение качественными коммунальными услугами населения БМР"</c:v>
                </c:pt>
                <c:pt idx="6">
                  <c:v>МП "Развитие сельского хозяйства в БМР"</c:v>
                </c:pt>
                <c:pt idx="7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  <c:pt idx="8">
                  <c:v>МП "Развитие культуры и туризма БМР"</c:v>
                </c:pt>
                <c:pt idx="9">
                  <c:v>Другие МП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190993</c:v>
                </c:pt>
                <c:pt idx="1">
                  <c:v>7720</c:v>
                </c:pt>
                <c:pt idx="2">
                  <c:v>137959</c:v>
                </c:pt>
                <c:pt idx="3">
                  <c:v>1076</c:v>
                </c:pt>
                <c:pt idx="4">
                  <c:v>10525</c:v>
                </c:pt>
                <c:pt idx="5">
                  <c:v>22831</c:v>
                </c:pt>
                <c:pt idx="6">
                  <c:v>1291</c:v>
                </c:pt>
                <c:pt idx="7">
                  <c:v>1407</c:v>
                </c:pt>
                <c:pt idx="8">
                  <c:v>29490</c:v>
                </c:pt>
                <c:pt idx="9">
                  <c:v>5502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"Создание условий для эффективного управления муниципальными финансами БМР"</c:v>
                </c:pt>
                <c:pt idx="4">
                  <c:v>МП  "Развитие дорожного хозяйства и транспорта в БМР"</c:v>
                </c:pt>
                <c:pt idx="5">
                  <c:v>МП "Обеспечение качественными коммунальными услугами населения БМР"</c:v>
                </c:pt>
                <c:pt idx="6">
                  <c:v>МП "Развитие сельского хозяйства в БМР"</c:v>
                </c:pt>
                <c:pt idx="7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  <c:pt idx="8">
                  <c:v>МП "Развитие культуры и туризма БМР"</c:v>
                </c:pt>
                <c:pt idx="9">
                  <c:v>Другие МП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47.5</c:v>
                </c:pt>
                <c:pt idx="1">
                  <c:v>1.9</c:v>
                </c:pt>
                <c:pt idx="2">
                  <c:v>35.299999999999997</c:v>
                </c:pt>
                <c:pt idx="3">
                  <c:v>1.8</c:v>
                </c:pt>
                <c:pt idx="4">
                  <c:v>5.8</c:v>
                </c:pt>
                <c:pt idx="5">
                  <c:v>2.2000000000000002</c:v>
                </c:pt>
                <c:pt idx="6">
                  <c:v>0.1</c:v>
                </c:pt>
                <c:pt idx="7">
                  <c:v>0.3</c:v>
                </c:pt>
                <c:pt idx="8">
                  <c:v>4.4000000000000004</c:v>
                </c:pt>
                <c:pt idx="9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7294379479203221"/>
          <c:y val="2.5256509351537466E-2"/>
          <c:w val="0.36501993215795248"/>
          <c:h val="0.88081048867699641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921113907453806"/>
          <c:y val="6.6400655182457205E-2"/>
          <c:w val="0.72731083139522601"/>
          <c:h val="0.5083905842293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МТБ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267491</c:v>
                </c:pt>
                <c:pt idx="1">
                  <c:v>276805</c:v>
                </c:pt>
                <c:pt idx="2">
                  <c:v>269821</c:v>
                </c:pt>
                <c:pt idx="3">
                  <c:v>269977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40563</c:v>
                </c:pt>
                <c:pt idx="1">
                  <c:v>7463</c:v>
                </c:pt>
                <c:pt idx="2">
                  <c:v>34794</c:v>
                </c:pt>
                <c:pt idx="3">
                  <c:v>7393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138041</c:v>
                </c:pt>
                <c:pt idx="1">
                  <c:v>137667</c:v>
                </c:pt>
                <c:pt idx="2">
                  <c:v>69539</c:v>
                </c:pt>
                <c:pt idx="3">
                  <c:v>18857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55296"/>
        <c:axId val="122221632"/>
      </c:barChart>
      <c:catAx>
        <c:axId val="1232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221632"/>
        <c:crosses val="autoZero"/>
        <c:auto val="1"/>
        <c:lblAlgn val="ctr"/>
        <c:lblOffset val="100"/>
        <c:noMultiLvlLbl val="0"/>
      </c:catAx>
      <c:valAx>
        <c:axId val="12222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25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659029621134846E-2"/>
          <c:y val="0.67378249263595347"/>
          <c:w val="0.13988264389356186"/>
          <c:h val="0.29832796355960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816" y="2843808"/>
            <a:ext cx="3314700" cy="12664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455618" cy="19826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 решению Собрания Представителей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БМР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№36 от 25.04.2019г.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64904" y="8624966"/>
            <a:ext cx="259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Большое Село, 2019г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181399"/>
            <a:ext cx="825951" cy="14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28339"/>
              </p:ext>
            </p:extLst>
          </p:nvPr>
        </p:nvGraphicFramePr>
        <p:xfrm>
          <a:off x="259978" y="1607877"/>
          <a:ext cx="2016894" cy="368420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894"/>
              </a:tblGrid>
              <a:tr h="11764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территориальной доступности товаров и услуг для сельского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1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16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мероприятий в сфере агропромышленного комплекса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т.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31872"/>
              </p:ext>
            </p:extLst>
          </p:nvPr>
        </p:nvGraphicFramePr>
        <p:xfrm>
          <a:off x="2393504" y="3275856"/>
          <a:ext cx="4392488" cy="202643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392488"/>
              </a:tblGrid>
              <a:tr h="3557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75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</a:t>
                      </a:r>
                    </a:p>
                  </a:txBody>
                  <a:tcPr/>
                </a:tc>
              </a:tr>
              <a:tr h="35571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потребительского рынка на территории Большесельского муниципального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3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1607877"/>
            <a:ext cx="2088232" cy="15121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1619672"/>
            <a:ext cx="2066144" cy="15121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2736" y="323528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сельского хозяйства в Большесельском муниципальном 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632" y="5436096"/>
            <a:ext cx="66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доступным и комфортным жильем населения Большесельского муниципального района на 2019 – 2021»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02882"/>
              </p:ext>
            </p:extLst>
          </p:nvPr>
        </p:nvGraphicFramePr>
        <p:xfrm>
          <a:off x="332656" y="7956376"/>
          <a:ext cx="1944216" cy="104419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0A22E">
                        <a:tint val="75000"/>
                        <a:shade val="85000"/>
                        <a:satMod val="230000"/>
                      </a:srgbClr>
                    </a:gs>
                    <a:gs pos="25000">
                      <a:srgbClr val="F0A22E">
                        <a:tint val="90000"/>
                        <a:shade val="70000"/>
                        <a:satMod val="220000"/>
                      </a:srgbClr>
                    </a:gs>
                    <a:gs pos="50000">
                      <a:srgbClr val="F0A22E">
                        <a:tint val="90000"/>
                        <a:shade val="58000"/>
                        <a:satMod val="225000"/>
                      </a:srgbClr>
                    </a:gs>
                    <a:gs pos="65000">
                      <a:srgbClr val="F0A22E">
                        <a:tint val="90000"/>
                        <a:shade val="58000"/>
                        <a:satMod val="225000"/>
                      </a:srgbClr>
                    </a:gs>
                    <a:gs pos="80000">
                      <a:srgbClr val="F0A22E">
                        <a:tint val="90000"/>
                        <a:shade val="69000"/>
                        <a:satMod val="220000"/>
                      </a:srgbClr>
                    </a:gs>
                    <a:gs pos="100000">
                      <a:srgbClr val="F0A22E">
                        <a:tint val="77000"/>
                        <a:shade val="80000"/>
                        <a:satMod val="23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944216"/>
              </a:tblGrid>
              <a:tr h="769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F0A22E">
                          <a:tint val="50000"/>
                        </a:srgbClr>
                      </a:solidFill>
                      <a:prstDash val="solid"/>
                    </a:lnL>
                    <a:lnR w="10000" cap="flat" cmpd="sng" algn="ctr">
                      <a:solidFill>
                        <a:srgbClr val="F0A22E">
                          <a:tint val="50000"/>
                        </a:srgbClr>
                      </a:solidFill>
                      <a:prstDash val="solid"/>
                    </a:lnR>
                    <a:lnT w="10000" cap="flat" cmpd="sng" algn="ctr">
                      <a:solidFill>
                        <a:srgbClr val="F0A22E">
                          <a:tint val="50000"/>
                        </a:srgbClr>
                      </a:solidFill>
                      <a:prstDash val="soli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F0A22E">
                          <a:tint val="50000"/>
                        </a:srgbClr>
                      </a:solidFill>
                      <a:prstDash val="solid"/>
                    </a:lnL>
                    <a:lnR w="10000" cap="flat" cmpd="sng" algn="ctr">
                      <a:solidFill>
                        <a:srgbClr val="F0A22E">
                          <a:tint val="50000"/>
                        </a:srgbClr>
                      </a:solidFill>
                      <a:prstDash val="soli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F0A22E">
                          <a:tint val="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33948"/>
              </p:ext>
            </p:extLst>
          </p:nvPr>
        </p:nvGraphicFramePr>
        <p:xfrm>
          <a:off x="2450936" y="6660231"/>
          <a:ext cx="4146416" cy="237626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C17529">
                        <a:tint val="75000"/>
                        <a:shade val="85000"/>
                        <a:satMod val="230000"/>
                      </a:srgbClr>
                    </a:gs>
                    <a:gs pos="25000">
                      <a:srgbClr val="C17529">
                        <a:tint val="90000"/>
                        <a:shade val="70000"/>
                        <a:satMod val="220000"/>
                      </a:srgbClr>
                    </a:gs>
                    <a:gs pos="50000">
                      <a:srgbClr val="C17529">
                        <a:tint val="90000"/>
                        <a:shade val="58000"/>
                        <a:satMod val="225000"/>
                      </a:srgbClr>
                    </a:gs>
                    <a:gs pos="65000">
                      <a:srgbClr val="C17529">
                        <a:tint val="90000"/>
                        <a:shade val="58000"/>
                        <a:satMod val="225000"/>
                      </a:srgbClr>
                    </a:gs>
                    <a:gs pos="80000">
                      <a:srgbClr val="C17529">
                        <a:tint val="90000"/>
                        <a:shade val="69000"/>
                        <a:satMod val="220000"/>
                      </a:srgbClr>
                    </a:gs>
                    <a:gs pos="100000">
                      <a:srgbClr val="C17529">
                        <a:tint val="77000"/>
                        <a:shade val="80000"/>
                        <a:satMod val="23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4146416"/>
              </a:tblGrid>
              <a:tr h="495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L>
                    <a:lnR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R>
                    <a:lnT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Большесельского муниципального района.</a:t>
                      </a:r>
                    </a:p>
                  </a:txBody>
                  <a:tcPr>
                    <a:lnL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L>
                    <a:lnR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531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L>
                    <a:lnR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4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в Большесельском муниципальном районе</a:t>
                      </a:r>
                    </a:p>
                  </a:txBody>
                  <a:tcPr marL="9525" marR="9525" marT="9525" marB="0">
                    <a:lnL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L>
                    <a:lnR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R>
                    <a:lnT>
                      <a:noFill/>
                    </a:lnT>
                    <a:lnB w="10000" cap="flat" cmpd="sng" algn="ctr">
                      <a:solidFill>
                        <a:srgbClr val="C17529">
                          <a:tint val="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16776" r="8984" b="8517"/>
          <a:stretch/>
        </p:blipFill>
        <p:spPr bwMode="auto">
          <a:xfrm>
            <a:off x="202774" y="6372200"/>
            <a:ext cx="2037145" cy="15047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 на территории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11622"/>
              </p:ext>
            </p:extLst>
          </p:nvPr>
        </p:nvGraphicFramePr>
        <p:xfrm>
          <a:off x="116632" y="1546881"/>
          <a:ext cx="1872208" cy="1584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2083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 </a:t>
                      </a:r>
                    </a:p>
                  </a:txBody>
                  <a:tcPr/>
                </a:tc>
              </a:tr>
              <a:tr h="2735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руб.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22819"/>
              </p:ext>
            </p:extLst>
          </p:nvPr>
        </p:nvGraphicFramePr>
        <p:xfrm>
          <a:off x="2177480" y="3124784"/>
          <a:ext cx="4608512" cy="338877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08512"/>
              </a:tblGrid>
              <a:tr h="2230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4561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механизмов  взаимодействия  органов местного самоуправления, правоохранительных  органов, организаций и общественных объединений по профилактике правонарушений, защите конституционных прав граждан, проживающих на территории   Большесельского  муниципального района</a:t>
                      </a:r>
                    </a:p>
                  </a:txBody>
                  <a:tcPr/>
                </a:tc>
              </a:tr>
              <a:tr h="21180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08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безопасного  поведения  участников  дорожного движения ,  в том числе предупреждение  детского  дорожно-транспортного  травматизма</a:t>
                      </a:r>
                    </a:p>
                  </a:txBody>
                  <a:tcPr marL="9525" marR="9525" marT="9525" marB="0"/>
                </a:tc>
              </a:tr>
              <a:tr h="235829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профилактики  немедицинского потребления наркотиков</a:t>
                      </a:r>
                    </a:p>
                  </a:txBody>
                  <a:tcPr marL="9525" marR="9525" marT="9525" marB="0"/>
                </a:tc>
              </a:tr>
              <a:tr h="407093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обеспечение  функционирования  системы  комплексного  обеспечения  общественного порядка и общественной безопасности, общей профилактики правонарушений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547664"/>
            <a:ext cx="2346816" cy="1537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8095" r="-1542"/>
          <a:stretch/>
        </p:blipFill>
        <p:spPr bwMode="auto">
          <a:xfrm>
            <a:off x="2157724" y="1547664"/>
            <a:ext cx="2131649" cy="1537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30511"/>
              </p:ext>
            </p:extLst>
          </p:nvPr>
        </p:nvGraphicFramePr>
        <p:xfrm>
          <a:off x="2115108" y="7452320"/>
          <a:ext cx="4644008" cy="144208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 Большесельского муниципального района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предупреждения и ликвидации чрезвычайных ситуаций природного и техногенного характера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567" y="6597516"/>
            <a:ext cx="666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Большесельского муниципального района от чрезвычайных  ситуаций, обеспечение пожарной безопасности и безопасности людей на водных объектах»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94287"/>
              </p:ext>
            </p:extLst>
          </p:nvPr>
        </p:nvGraphicFramePr>
        <p:xfrm>
          <a:off x="145567" y="7452320"/>
          <a:ext cx="1872208" cy="15841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2083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</a:t>
                      </a: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руб.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657" y1="47244" x2="17172" y2="22047"/>
                        <a14:foregroundMark x1="9091" y1="83071" x2="16162" y2="44488"/>
                        <a14:foregroundMark x1="19697" y1="75591" x2="5556" y2="57087"/>
                        <a14:foregroundMark x1="12626" y1="79921" x2="5051" y2="65748"/>
                        <a14:foregroundMark x1="6061" y1="77559" x2="11616" y2="75591"/>
                        <a14:foregroundMark x1="57576" y1="72047" x2="78788" y2="89764"/>
                        <a14:foregroundMark x1="61616" y1="45669" x2="38889" y2="31496"/>
                        <a14:foregroundMark x1="67172" y1="41339" x2="50000" y2="23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6" y="4355976"/>
            <a:ext cx="1514371" cy="19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2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 культуры и туризма в Большесельском  муниципальном  районе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43681"/>
              </p:ext>
            </p:extLst>
          </p:nvPr>
        </p:nvGraphicFramePr>
        <p:xfrm>
          <a:off x="116632" y="1547664"/>
          <a:ext cx="1944216" cy="561332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муниципальными, автономными и бюджетными учреждениями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22706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обслуживанию учреждений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2899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муниципальной целевой программы развития туризма и отдыха в Большесельском МР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иные цели муниципальным учреждениям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3665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17903"/>
              </p:ext>
            </p:extLst>
          </p:nvPr>
        </p:nvGraphicFramePr>
        <p:xfrm>
          <a:off x="2141539" y="3275856"/>
          <a:ext cx="4644008" cy="38884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3307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и доступности услуг в сфере культуры, расширение  возможностей для духовного развития населения Большесельского муниципального района</a:t>
                      </a:r>
                    </a:p>
                  </a:txBody>
                  <a:tcPr/>
                </a:tc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эффективного развития туризма и отдыха на территории  Большесельского муниципального района, повышение уровня конкурентоспособности туристического продукта</a:t>
                      </a:r>
                    </a:p>
                  </a:txBody>
                  <a:tcPr/>
                </a:tc>
              </a:tr>
              <a:tr h="330754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доступа граждан к информационно-библиотечным ресурсам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муниципальных услуг (выполнение работ) в области образования в сфере культуры</a:t>
                      </a:r>
                    </a:p>
                  </a:txBody>
                  <a:tcPr marL="9525" marR="9525" marT="9525" marB="0" anchor="b"/>
                </a:tc>
              </a:tr>
              <a:tr h="208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 хозяйственное обслуживание учреждений культуры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организации досуга и обеспечения жителей услугами организаций культуры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и отдыха на территории Большесельского муниципального района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1553567"/>
            <a:ext cx="2016223" cy="15410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´ÐµÐ½Ñ ÑÐµÐ»Ð° Ð±Ð¾Ð»ÑÑÐµÑÐµÐ»ÑÑÐºÐ¸Ð¹ ÑÐ°Ð¹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87" y="1543694"/>
            <a:ext cx="2402981" cy="15509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7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287324"/>
            <a:ext cx="191336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r="18125"/>
          <a:stretch/>
        </p:blipFill>
        <p:spPr bwMode="auto">
          <a:xfrm>
            <a:off x="2841682" y="7291889"/>
            <a:ext cx="2993409" cy="17457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0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физической культуры и спорта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84660"/>
              </p:ext>
            </p:extLst>
          </p:nvPr>
        </p:nvGraphicFramePr>
        <p:xfrm>
          <a:off x="116632" y="2483768"/>
          <a:ext cx="1872208" cy="403244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4231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спортивного сооружения в с. Новое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т. р.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271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культуры и спорта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 т. р.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02413"/>
              </p:ext>
            </p:extLst>
          </p:nvPr>
        </p:nvGraphicFramePr>
        <p:xfrm>
          <a:off x="2044218" y="4139952"/>
          <a:ext cx="4644008" cy="236601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доступности занятий физической культурой и спортом, привлечение  различных категорий граждан к занятиям физической культурой, спортом, укрепление материально-технической базы для занятий физической культурой и спортом.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спортивной инфраструктуры района для проведения массовых физкультурно-спортивных мероприятий. Укрепление материально-технической базы спортивных сооружений.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 сфере массовой физической культуры и спорта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3" name="Picture 4" descr="Z:\Бюджет для граждан\2017 год\Фото\Велопроб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67" y="2462395"/>
            <a:ext cx="2276872" cy="14976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75" y="2483768"/>
            <a:ext cx="2229184" cy="14796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8640" y="7236296"/>
            <a:ext cx="639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программы планируется увеличить долю жителей, занимающихся физической культурой и спортом, полностью удовлетворить потребности населения в условиях для занятий физической культурой и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67798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качественными коммунальными  услугами  населения Большесельского 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10106"/>
              </p:ext>
            </p:extLst>
          </p:nvPr>
        </p:nvGraphicFramePr>
        <p:xfrm>
          <a:off x="116632" y="2699792"/>
          <a:ext cx="1944216" cy="579980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54960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предприятий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коммунального комплекса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7450 т. р.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9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водоснабжения и водоотведения и очистки сточных вод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 т. р.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программа модернизации и реформирования ЖКХ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15066 т. р.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00607"/>
              </p:ext>
            </p:extLst>
          </p:nvPr>
        </p:nvGraphicFramePr>
        <p:xfrm>
          <a:off x="2165889" y="4572000"/>
          <a:ext cx="4644008" cy="359396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потребителей Большесельского  муниципального  района  качественными коммунальными услугами при надежной и эффективной работе коммунальной инфраструктуры района</a:t>
                      </a:r>
                    </a:p>
                  </a:txBody>
                  <a:tcPr marL="9525" marR="9525" marT="9525" marB="0" anchor="b"/>
                </a:tc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газификации Большесельского муниципального района  для  повышения  уровня  обеспеченности  (газификации)  природным  газом  населения  района.</a:t>
                      </a:r>
                    </a:p>
                  </a:txBody>
                  <a:tcPr marL="9525" marR="9525" marT="9525" marB="0" anchor="b"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бесперебойного предоставления коммунальных услуг потребителям Большесельского МР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теплоснабжения  с вводом их в эксплуатацию (строительство котельных)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населенных пунктов Большесельского района (строительство межпоселковых газопроводов и распределительных сетей  с вводом их в эксплуатацию)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водоснабжения ,  в результате  строительства и модернизации централизованных систем водоснабжения , а также  строительства шахтных колодцев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195736"/>
            <a:ext cx="3125899" cy="20839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системы муниципального управления  на территории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28798"/>
              </p:ext>
            </p:extLst>
          </p:nvPr>
        </p:nvGraphicFramePr>
        <p:xfrm>
          <a:off x="116632" y="2771801"/>
          <a:ext cx="1944216" cy="597666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8393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2453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архивного дела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2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органов местного самоуправления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БМР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32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муниципальных закупок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1725"/>
              </p:ext>
            </p:extLst>
          </p:nvPr>
        </p:nvGraphicFramePr>
        <p:xfrm>
          <a:off x="2132856" y="5652120"/>
          <a:ext cx="4644008" cy="310741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  удовлетворенности населения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 качеством взаимодействия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органами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</a:t>
                      </a:r>
                    </a:p>
                  </a:txBody>
                  <a:tcPr marL="9525" marR="9525" marT="9525" marB="0" anchor="b"/>
                </a:tc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управления</a:t>
                      </a:r>
                    </a:p>
                  </a:txBody>
                  <a:tcPr marL="9525" marR="9525" marT="9525" marB="0" anchor="b"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профессионализма и компетентности муниципальных служащих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структуры муниципальной собственности Большесельского муниципального района Ярославской области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документов,хранящихся в МУ "Архив Большесельского МР"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транспортного и хозяйственного обслуживания органов местного самоуправления администрации Большесельского муниципального района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2" descr="http://xn----8sbbqashcehc4ack1ajc5j5cf.xn--p1ai/tinybrowser/images/photo/sobytiya/_administr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2123728"/>
            <a:ext cx="4100794" cy="30243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37818"/>
              </p:ext>
            </p:extLst>
          </p:nvPr>
        </p:nvGraphicFramePr>
        <p:xfrm>
          <a:off x="116632" y="1547664"/>
          <a:ext cx="1944216" cy="15841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СМИ в Большесельском районе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21839"/>
              </p:ext>
            </p:extLst>
          </p:nvPr>
        </p:nvGraphicFramePr>
        <p:xfrm>
          <a:off x="2132856" y="1547664"/>
          <a:ext cx="4644008" cy="159531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 населения Большесельского муниципального района о деятельности органов местного самоуправления,  органов исполнительной и законодательной власти Ярославской области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Издательская деятельность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120" y="3219707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дорожного  хозяйства и  транспорта  в Большесельском  муниципальном  районе»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28864"/>
              </p:ext>
            </p:extLst>
          </p:nvPr>
        </p:nvGraphicFramePr>
        <p:xfrm>
          <a:off x="2145794" y="5868144"/>
          <a:ext cx="4644008" cy="310705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дорожной деятельности  в отношении автомобильных дорог местного значения, дворовых территорий многоквартирных домов, проездов к дворовым территориям, обеспечение безопасности дорожного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движения и повышения качества транспортного обслуживания населения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местного значения в соответствии с нормативными требованиями</a:t>
                      </a:r>
                    </a:p>
                  </a:txBody>
                  <a:tcPr marL="9525" marR="9525" marT="9525" marB="0" anchor="b"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 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50244"/>
              </p:ext>
            </p:extLst>
          </p:nvPr>
        </p:nvGraphicFramePr>
        <p:xfrm>
          <a:off x="89012" y="4139952"/>
          <a:ext cx="1944216" cy="411181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сети автомобильных дорог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автомобильного,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пассажирского транспорта общего пользования на территории Большесельского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3583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Z:\Бюджет для граждан\2017 год\Фото\Доро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3" y="4139952"/>
            <a:ext cx="2016906" cy="15881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18" name="Picture 2" descr="ÐÐ°ÑÑÐ¸Ð½ÐºÐ¸ Ð¿Ð¾ Ð·Ð°Ð¿ÑÐ¾ÑÑ Ð´Ð¾ÑÐ¾Ð³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04" y="4143037"/>
            <a:ext cx="2423332" cy="16155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6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0152" y="795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«Создание условий для эффективного управления муниципальными финансами в Большесельском муниципальном 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39502"/>
              </p:ext>
            </p:extLst>
          </p:nvPr>
        </p:nvGraphicFramePr>
        <p:xfrm>
          <a:off x="1007646" y="1834996"/>
          <a:ext cx="2016224" cy="131104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224"/>
              </a:tblGrid>
              <a:tr h="8840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9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124"/>
              </p:ext>
            </p:extLst>
          </p:nvPr>
        </p:nvGraphicFramePr>
        <p:xfrm>
          <a:off x="1017870" y="3347864"/>
          <a:ext cx="4505309" cy="547260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505309"/>
              </a:tblGrid>
              <a:tr h="6386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200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равных условий для устойчивого исполнения расходных обязательств муниципальных  образований района и повышения качества  управления  муниципальными  финансами</a:t>
                      </a:r>
                    </a:p>
                  </a:txBody>
                  <a:tcPr/>
                </a:tc>
              </a:tr>
              <a:tr h="638666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бюджетной обеспеченности сельских поселений</a:t>
                      </a:r>
                    </a:p>
                  </a:txBody>
                  <a:tcPr marL="9525" marR="9525" marT="9525" marB="0"/>
                </a:tc>
              </a:tr>
              <a:tr h="786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Казначейское исполнение бюджета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38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отдельных мероприятий в сфере управления муниципальными финансами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8196" name="Picture 4" descr="ÐÐ°ÑÑÐ¸Ð½ÐºÐ¸ Ð¿Ð¾ Ð·Ð°Ð¿ÑÐ¾ÑÑ ÑÐ¸Ð½Ð°Ð½ÑÑ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1835696"/>
            <a:ext cx="1915513" cy="13440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8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Финансовая помощь муниципальному району из областного и федерального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2002"/>
              </p:ext>
            </p:extLst>
          </p:nvPr>
        </p:nvGraphicFramePr>
        <p:xfrm>
          <a:off x="188640" y="2051720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21904"/>
              </p:ext>
            </p:extLst>
          </p:nvPr>
        </p:nvGraphicFramePr>
        <p:xfrm>
          <a:off x="1772816" y="6156176"/>
          <a:ext cx="4536504" cy="1728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126"/>
                <a:gridCol w="1134126"/>
                <a:gridCol w="1134126"/>
                <a:gridCol w="113412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138041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137667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69539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18857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40563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7463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34794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267491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276805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269821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269977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13602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5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96" y="120934"/>
            <a:ext cx="6515100" cy="1117600"/>
          </a:xfrm>
        </p:spPr>
        <p:txBody>
          <a:bodyPr/>
          <a:lstStyle/>
          <a:p>
            <a:pPr algn="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4" y="5796136"/>
            <a:ext cx="4200552" cy="309790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16632" y="1619672"/>
            <a:ext cx="2808312" cy="2160240"/>
          </a:xfrm>
          <a:prstGeom prst="snip2DiagRect">
            <a:avLst/>
          </a:prstGeom>
          <a:solidFill>
            <a:srgbClr val="DE6C3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glow rad="63500">
              <a:srgbClr val="DE6C36">
                <a:alpha val="45000"/>
                <a:satMod val="12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подготовлена Финансовым управлением администрации Большесельского муниципального района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572895" y="2710088"/>
            <a:ext cx="4032448" cy="2880320"/>
          </a:xfrm>
          <a:prstGeom prst="snip2DiagRect">
            <a:avLst/>
          </a:prstGeom>
          <a:solidFill>
            <a:srgbClr val="DE6C3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glow rad="63500">
              <a:srgbClr val="DE6C36">
                <a:alpha val="45000"/>
                <a:satMod val="12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Большесельского МР</a:t>
            </a: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(руководитель) - +7(48542)2-93-11; (исполнители) +7(48542)2-93-39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152360, Ярославская область, Большесельский район, с. Большое Село, пл. Советская, д. 9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finbselo@mail.ru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3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41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17581"/>
              </p:ext>
            </p:extLst>
          </p:nvPr>
        </p:nvGraphicFramePr>
        <p:xfrm>
          <a:off x="188640" y="1835696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0" y="6012160"/>
            <a:ext cx="2644963" cy="34994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46628"/>
              </p:ext>
            </p:extLst>
          </p:nvPr>
        </p:nvGraphicFramePr>
        <p:xfrm>
          <a:off x="1124744" y="6804248"/>
          <a:ext cx="4572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497096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456935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412047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493397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456935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412047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3699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60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11" y="251520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Динамика и структура дохода бюджета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79948"/>
              </p:ext>
            </p:extLst>
          </p:nvPr>
        </p:nvGraphicFramePr>
        <p:xfrm>
          <a:off x="17240" y="1907704"/>
          <a:ext cx="68407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67860"/>
              </p:ext>
            </p:extLst>
          </p:nvPr>
        </p:nvGraphicFramePr>
        <p:xfrm>
          <a:off x="1844824" y="5436096"/>
          <a:ext cx="4572000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892696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28408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34031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36374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39966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412027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459697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421935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374153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296226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5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районного бюджета в 2019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28858"/>
              </p:ext>
            </p:extLst>
          </p:nvPr>
        </p:nvGraphicFramePr>
        <p:xfrm>
          <a:off x="228600" y="2071688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Картинки по запросу бюджет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6588224"/>
            <a:ext cx="3168352" cy="23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Мероприятия по повышению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налоговых доходов районного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backgroundMark x1="26923" y1="32500" x2="26154" y2="26000"/>
                        <a14:backgroundMark x1="308" y1="53750" x2="308" y2="53750"/>
                        <a14:backgroundMark x1="308" y1="52000" x2="308" y2="52000"/>
                        <a14:backgroundMark x1="4923" y1="34000" x2="4923" y2="34000"/>
                        <a14:backgroundMark x1="5385" y1="35500" x2="5385" y2="35500"/>
                        <a14:backgroundMark x1="2308" y1="36250" x2="2308" y2="36250"/>
                        <a14:backgroundMark x1="1385" y1="42250" x2="1385" y2="42250"/>
                        <a14:backgroundMark x1="2769" y1="54250" x2="2769" y2="54250"/>
                        <a14:backgroundMark x1="4308" y1="55500" x2="4308" y2="55500"/>
                        <a14:backgroundMark x1="11231" y1="56250" x2="11231" y2="56250"/>
                        <a14:backgroundMark x1="13692" y1="56500" x2="13692" y2="56500"/>
                        <a14:backgroundMark x1="12923" y1="33500" x2="12923" y2="33500"/>
                        <a14:backgroundMark x1="15538" y1="33750" x2="15538" y2="33750"/>
                        <a14:backgroundMark x1="12154" y1="32250" x2="12154" y2="32250"/>
                        <a14:backgroundMark x1="7846" y1="32250" x2="7846" y2="32250"/>
                        <a14:backgroundMark x1="33385" y1="40500" x2="33385" y2="40500"/>
                        <a14:backgroundMark x1="26923" y1="34250" x2="26923" y2="34250"/>
                        <a14:backgroundMark x1="24154" y1="34000" x2="24154" y2="34000"/>
                        <a14:backgroundMark x1="23846" y1="31500" x2="23846" y2="31500"/>
                        <a14:backgroundMark x1="22308" y1="37500" x2="22308" y2="37500"/>
                        <a14:backgroundMark x1="18923" y1="57000" x2="18923" y2="57000"/>
                        <a14:backgroundMark x1="20154" y1="55750" x2="20154" y2="55750"/>
                        <a14:backgroundMark x1="22308" y1="57750" x2="22308" y2="57750"/>
                        <a14:backgroundMark x1="28462" y1="62500" x2="28462" y2="62500"/>
                        <a14:backgroundMark x1="32154" y1="58750" x2="32154" y2="58750"/>
                        <a14:backgroundMark x1="31846" y1="58500" x2="31846" y2="58500"/>
                        <a14:backgroundMark x1="40769" y1="39000" x2="40769" y2="39000"/>
                        <a14:backgroundMark x1="35231" y1="37000" x2="35231" y2="37000"/>
                        <a14:backgroundMark x1="50000" y1="35500" x2="50000" y2="35500"/>
                        <a14:backgroundMark x1="49231" y1="38000" x2="49231" y2="38000"/>
                        <a14:backgroundMark x1="45846" y1="36000" x2="45846" y2="36000"/>
                        <a14:backgroundMark x1="46308" y1="37750" x2="46308" y2="37750"/>
                        <a14:backgroundMark x1="45846" y1="39500" x2="45846" y2="39500"/>
                        <a14:backgroundMark x1="46154" y1="41250" x2="46154" y2="41250"/>
                        <a14:backgroundMark x1="50462" y1="43250" x2="50462" y2="43250"/>
                        <a14:backgroundMark x1="49846" y1="40250" x2="49846" y2="40250"/>
                        <a14:backgroundMark x1="54308" y1="35500" x2="54308" y2="35500"/>
                        <a14:backgroundMark x1="66769" y1="39000" x2="66769" y2="39000"/>
                        <a14:backgroundMark x1="67385" y1="34750" x2="67385" y2="34750"/>
                        <a14:backgroundMark x1="87385" y1="34250" x2="87385" y2="34250"/>
                        <a14:backgroundMark x1="87077" y1="38750" x2="87077" y2="38750"/>
                        <a14:backgroundMark x1="88923" y1="53250" x2="88923" y2="53250"/>
                        <a14:backgroundMark x1="82923" y1="39250" x2="82923" y2="39250"/>
                        <a14:backgroundMark x1="83692" y1="34250" x2="83692" y2="34250"/>
                        <a14:backgroundMark x1="83846" y1="31750" x2="83846" y2="31750"/>
                        <a14:backgroundMark x1="76000" y1="34750" x2="76000" y2="34750"/>
                        <a14:backgroundMark x1="73385" y1="54500" x2="73385" y2="54500"/>
                        <a14:backgroundMark x1="77692" y1="56250" x2="77692" y2="56250"/>
                        <a14:backgroundMark x1="74308" y1="55750" x2="74308" y2="55750"/>
                        <a14:backgroundMark x1="61538" y1="58750" x2="61538" y2="58750"/>
                        <a14:backgroundMark x1="86000" y1="53750" x2="86000" y2="53750"/>
                        <a14:backgroundMark x1="84000" y1="55000" x2="84000" y2="55000"/>
                        <a14:backgroundMark x1="90462" y1="52500" x2="90462" y2="52500"/>
                        <a14:backgroundMark x1="94615" y1="52000" x2="94615" y2="52000"/>
                        <a14:backgroundMark x1="93538" y1="55250" x2="93538" y2="55250"/>
                        <a14:backgroundMark x1="91846" y1="55250" x2="91846" y2="55250"/>
                        <a14:backgroundMark x1="91538" y1="32000" x2="91538" y2="32000"/>
                        <a14:backgroundMark x1="79846" y1="42500" x2="79846" y2="42500"/>
                        <a14:backgroundMark x1="80000" y1="42250" x2="80000" y2="42250"/>
                        <a14:backgroundMark x1="79846" y1="40250" x2="79846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4" y="6228184"/>
            <a:ext cx="5973768" cy="36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5" y="2195736"/>
            <a:ext cx="6515100" cy="44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44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136" y="3491880"/>
            <a:ext cx="6110436" cy="20063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увязанный по ресурсам,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исполнителям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Большесельского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640"/>
            <a:ext cx="24939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2827190">
            <a:off x="1929850" y="3005029"/>
            <a:ext cx="1128225" cy="484632"/>
          </a:xfrm>
          <a:prstGeom prst="rightArrow">
            <a:avLst/>
          </a:prstGeom>
          <a:solidFill>
            <a:srgbClr val="DE6C36"/>
          </a:solidFill>
          <a:ln w="19050" cap="flat" cmpd="sng" algn="ctr">
            <a:solidFill>
              <a:srgbClr val="DE6C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59275"/>
              </p:ext>
            </p:extLst>
          </p:nvPr>
        </p:nvGraphicFramePr>
        <p:xfrm>
          <a:off x="548680" y="5292080"/>
          <a:ext cx="5616624" cy="27696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72208"/>
                <a:gridCol w="792088"/>
                <a:gridCol w="936104"/>
                <a:gridCol w="936104"/>
                <a:gridCol w="1080120"/>
              </a:tblGrid>
              <a:tr h="425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408794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377464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318236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8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Транзитные средства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4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493397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456935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412047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337447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2656" y="8172400"/>
            <a:ext cx="6197951" cy="764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муниципальные программы размещены на официальном сайте Администрации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большесельский-район.рф/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documents/605.html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20888" y="107504"/>
            <a:ext cx="4320480" cy="331236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Бюджет Большесельского муниципального района по расходам формируется и исполняется по программам в соответствии с Бюджетным кодексом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16815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2019 год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14485"/>
              </p:ext>
            </p:extLst>
          </p:nvPr>
        </p:nvGraphicFramePr>
        <p:xfrm>
          <a:off x="404664" y="2051720"/>
          <a:ext cx="63264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45904"/>
              </p:ext>
            </p:extLst>
          </p:nvPr>
        </p:nvGraphicFramePr>
        <p:xfrm>
          <a:off x="5013176" y="2195736"/>
          <a:ext cx="1368152" cy="547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76"/>
                <a:gridCol w="684076"/>
              </a:tblGrid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190993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 и молодежная  политика в Большесельском муниципальном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1186"/>
              </p:ext>
            </p:extLst>
          </p:nvPr>
        </p:nvGraphicFramePr>
        <p:xfrm>
          <a:off x="2132856" y="3779912"/>
          <a:ext cx="4644008" cy="515683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обеспечение высокого качества муниципального образования в соответствии с меняющимися запросами населения и перспективными задачами  развития экономики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повышение эффективности реализации  молодежной политики  в интересах инновационного социально-ориентированного развития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создание и развитие условий эффективного  функционирования на территории Большесельского муниципального района системы патриотического воспитания и допризывной подготовки граждан  Российской  Федерации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доступности и качества предоставления дошкольного, общего образования, дополнительного образования детей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инфраструктуры сферы образования;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 потенциала сферы образования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субъектов патриотического воспитания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субъектов патриотического воспитания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 для развития и максимального использования потенциала и поддержки социально активной, талантливой молодежи в интересах социально-экономического развития БМР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правовое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несовершеннолетних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671438"/>
            <a:ext cx="2292345" cy="18924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11" y="1671438"/>
            <a:ext cx="1771153" cy="18924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97815"/>
              </p:ext>
            </p:extLst>
          </p:nvPr>
        </p:nvGraphicFramePr>
        <p:xfrm>
          <a:off x="116632" y="1547664"/>
          <a:ext cx="1944216" cy="747652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образованию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190993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57969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5955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108477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3392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МТБ,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управление и обеспечение бухгалтерского учета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5279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44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 и патриотическое воспитание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2603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6342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детей-сирот и детей оставшихся без попечения родителей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10710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«Социальная поддержка населения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18624"/>
              </p:ext>
            </p:extLst>
          </p:nvPr>
        </p:nvGraphicFramePr>
        <p:xfrm>
          <a:off x="116632" y="1637867"/>
          <a:ext cx="1944216" cy="73535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61876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77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Выплаты, пособия и компенсации населению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71780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88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деятельности общественных объединений района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88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улучшению условий и охраны труда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3323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защита семей с детьми, инвалидов, ветеранов и граждан, оказавшихся в трудной жизненной ситуации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2396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3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программа «Семья и дети </a:t>
                      </a:r>
                      <a:r>
                        <a:rPr lang="ru-RU" sz="12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Ярославии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1823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45135"/>
              </p:ext>
            </p:extLst>
          </p:nvPr>
        </p:nvGraphicFramePr>
        <p:xfrm>
          <a:off x="2132856" y="3419872"/>
          <a:ext cx="4644008" cy="563446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государственных полномочий в сфере социальной поддержки, социальной защиты и социального обслуживания программы, установленных федеральным и региональным законодательством, реализация мер, направленных на  повышение качества, адресности и доступности государственных услуг</a:t>
                      </a: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жизни детей и семей с несовершеннолетними детьми, обеспечение функционирования системы отдыха и оздоровления в муниципальном округе, обеспечение отдыха и оздоровления  в оздоровительных учреждениях ЯО</a:t>
                      </a: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 и охраны труда в целях снижения профессиональных рисков работников организаций, расположенных на  территории  Большесельского района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 публичных обязательств региона, в том числе по переданным полномочиям Российской  Федерации по предоставлению выплат, пособий и компенсаций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 Большесельского  района на основе соблюдения стандартов и нормативов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семей с детьми, инвалидов, ветеранов, граждан и детей, оказавшихся в трудной жизненной ситуации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семейной политики и политики в интересах детей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оздоровительной кампании детей и молодежи</a:t>
                      </a:r>
                    </a:p>
                  </a:txBody>
                  <a:tcPr marL="9525" marR="9525" marT="9525" marB="0" anchor="b"/>
                </a:tc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-информационное обеспечение и пропаганда охраны труда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несовершеннолетних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3" y="1403648"/>
            <a:ext cx="2054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2017-2019\Бюджет для граждан\09e6ba66d31a59cbeb2401f0f71f59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0" y="1619671"/>
            <a:ext cx="2313167" cy="17397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1080</TotalTime>
  <Words>1759</Words>
  <Application>Microsoft Office PowerPoint</Application>
  <PresentationFormat>Экран (4:3)</PresentationFormat>
  <Paragraphs>293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Исполнение бюджета</vt:lpstr>
      <vt:lpstr>Основные характеристики бюджета  Большесельского района</vt:lpstr>
      <vt:lpstr>Динамика и структура дохода бюджета  Большесельского района</vt:lpstr>
      <vt:lpstr>Структура налоговых и неналоговых доходов  районного бюджета в 2019 году</vt:lpstr>
      <vt:lpstr>Мероприятия по повышению налоговых доходов районного бюджета</vt:lpstr>
      <vt:lpstr>. </vt:lpstr>
      <vt:lpstr>Структура расходов районного бюджета на 2019 год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помощь муниципальному району из областного и федерального бюджета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Бухалов ИА</dc:creator>
  <cp:lastModifiedBy>Бухалов ИА</cp:lastModifiedBy>
  <cp:revision>113</cp:revision>
  <dcterms:created xsi:type="dcterms:W3CDTF">2019-03-18T05:55:00Z</dcterms:created>
  <dcterms:modified xsi:type="dcterms:W3CDTF">2019-05-06T10:26:17Z</dcterms:modified>
</cp:coreProperties>
</file>